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265" autoAdjust="0"/>
  </p:normalViewPr>
  <p:slideViewPr>
    <p:cSldViewPr>
      <p:cViewPr>
        <p:scale>
          <a:sx n="50" d="100"/>
          <a:sy n="50" d="100"/>
        </p:scale>
        <p:origin x="-2322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4.086816862013295E-3"/>
                  <c:y val="-2.6477356052830827E-2"/>
                </c:manualLayout>
              </c:layout>
              <c:showVal val="1"/>
            </c:dLbl>
            <c:dLbl>
              <c:idx val="1"/>
              <c:layout>
                <c:manualLayout>
                  <c:x val="1.430385901704654E-2"/>
                  <c:y val="-2.6477356052830827E-2"/>
                </c:manualLayout>
              </c:layout>
              <c:showVal val="1"/>
            </c:dLbl>
            <c:dLbl>
              <c:idx val="2"/>
              <c:layout>
                <c:manualLayout>
                  <c:x val="6.1300643947182912E-3"/>
                  <c:y val="-3.40423149250682E-2"/>
                </c:manualLayout>
              </c:layout>
              <c:showVal val="1"/>
            </c:dLbl>
            <c:dLbl>
              <c:idx val="3"/>
              <c:layout>
                <c:manualLayout>
                  <c:x val="6.1302252930199447E-3"/>
                  <c:y val="-3.0259835488949529E-2"/>
                </c:manualLayout>
              </c:layout>
              <c:showVal val="1"/>
            </c:dLbl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Hoja5!$B$162:$E$162</c:f>
              <c:numCache>
                <c:formatCode>General</c:formatCode>
                <c:ptCount val="4"/>
                <c:pt idx="0">
                  <c:v>418</c:v>
                </c:pt>
                <c:pt idx="1">
                  <c:v>103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shape val="box"/>
        <c:axId val="77091200"/>
        <c:axId val="77092736"/>
        <c:axId val="0"/>
      </c:bar3DChart>
      <c:catAx>
        <c:axId val="77091200"/>
        <c:scaling>
          <c:orientation val="minMax"/>
        </c:scaling>
        <c:axPos val="b"/>
        <c:majorTickMark val="none"/>
        <c:tickLblPos val="nextTo"/>
        <c:crossAx val="77092736"/>
        <c:crosses val="autoZero"/>
        <c:auto val="1"/>
        <c:lblAlgn val="ctr"/>
        <c:lblOffset val="100"/>
      </c:catAx>
      <c:valAx>
        <c:axId val="77092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7091200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4"/>
  <c:chart>
    <c:title>
      <c:tx>
        <c:rich>
          <a:bodyPr/>
          <a:lstStyle/>
          <a:p>
            <a:pPr>
              <a:defRPr sz="1000"/>
            </a:pPr>
            <a:r>
              <a:rPr lang="es-MX" sz="1000" b="1" i="0" baseline="0"/>
              <a:t>CLASIFICACIÓN Y CUANTIFICACIÓN </a:t>
            </a:r>
          </a:p>
          <a:p>
            <a:pPr>
              <a:defRPr sz="1000"/>
            </a:pPr>
            <a:r>
              <a:rPr lang="es-MX" sz="1000" b="1" i="0" baseline="0"/>
              <a:t>POR DE DÍA DE LA SEMANA </a:t>
            </a:r>
            <a:endParaRPr lang="es-MX" sz="1000"/>
          </a:p>
        </c:rich>
      </c:tx>
      <c:layout/>
    </c:title>
    <c:view3D>
      <c:rotX val="20"/>
      <c:rAngAx val="1"/>
    </c:view3D>
    <c:sideWall>
      <c:spPr>
        <a:solidFill>
          <a:sysClr val="window" lastClr="FFFFFF"/>
        </a:solidFill>
      </c:spPr>
    </c:sideWall>
    <c:backWall>
      <c:spPr>
        <a:solidFill>
          <a:sysClr val="window" lastClr="FFFFFF"/>
        </a:solidFill>
      </c:spPr>
    </c:backWall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MENSUAL!$AB$42:$AB$48</c:f>
              <c:numCache>
                <c:formatCode>General</c:formatCode>
                <c:ptCount val="7"/>
                <c:pt idx="0">
                  <c:v>12</c:v>
                </c:pt>
                <c:pt idx="1">
                  <c:v>5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23</c:v>
                </c:pt>
                <c:pt idx="6">
                  <c:v>29</c:v>
                </c:pt>
              </c:numCache>
            </c:numRef>
          </c:val>
        </c:ser>
        <c:shape val="box"/>
        <c:axId val="77118848"/>
        <c:axId val="77128064"/>
        <c:axId val="0"/>
      </c:bar3DChart>
      <c:catAx>
        <c:axId val="7711884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000"/>
            </a:pPr>
            <a:endParaRPr lang="es-MX"/>
          </a:p>
        </c:txPr>
        <c:crossAx val="77128064"/>
        <c:crosses val="autoZero"/>
        <c:auto val="1"/>
        <c:lblAlgn val="ctr"/>
        <c:lblOffset val="100"/>
      </c:catAx>
      <c:valAx>
        <c:axId val="77128064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00"/>
            </a:pPr>
            <a:endParaRPr lang="es-MX"/>
          </a:p>
        </c:txPr>
        <c:crossAx val="77118848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MX" sz="1200">
                <a:latin typeface="Arial" pitchFamily="34" charset="0"/>
                <a:cs typeface="Arial" pitchFamily="34" charset="0"/>
              </a:rPr>
              <a:t>CLASIFICACIÓN Y CUANTIFICACIÓN </a:t>
            </a: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s-MX" sz="1200">
                <a:latin typeface="Arial" pitchFamily="34" charset="0"/>
                <a:cs typeface="Arial" pitchFamily="34" charset="0"/>
              </a:rPr>
              <a:t>POR TIPO DE ACCIDENTES </a:t>
            </a:r>
          </a:p>
        </c:rich>
      </c:tx>
      <c:layout/>
    </c:title>
    <c:view3D>
      <c:rotX val="40"/>
      <c:rotY val="70"/>
      <c:rAngAx val="1"/>
    </c:view3D>
    <c:backWall>
      <c:spPr>
        <a:noFill/>
      </c:spPr>
    </c:backWall>
    <c:plotArea>
      <c:layout>
        <c:manualLayout>
          <c:layoutTarget val="inner"/>
          <c:xMode val="edge"/>
          <c:yMode val="edge"/>
          <c:x val="3.227481556648816E-2"/>
          <c:y val="0.26752497489193483"/>
          <c:w val="0.95032442315020571"/>
          <c:h val="0.33772881470442689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MENSUAL!$AK$40:$AK$48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MENSUAL!$AN$40:$AN$48</c:f>
              <c:numCache>
                <c:formatCode>General</c:formatCode>
                <c:ptCount val="9"/>
                <c:pt idx="0">
                  <c:v>10</c:v>
                </c:pt>
                <c:pt idx="1">
                  <c:v>5</c:v>
                </c:pt>
                <c:pt idx="2">
                  <c:v>26</c:v>
                </c:pt>
                <c:pt idx="3">
                  <c:v>1</c:v>
                </c:pt>
                <c:pt idx="4">
                  <c:v>32</c:v>
                </c:pt>
                <c:pt idx="5">
                  <c:v>9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hape val="box"/>
        <c:axId val="77160832"/>
        <c:axId val="77162368"/>
        <c:axId val="0"/>
      </c:bar3DChart>
      <c:catAx>
        <c:axId val="771608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7162368"/>
        <c:crosses val="autoZero"/>
        <c:auto val="1"/>
        <c:lblAlgn val="ctr"/>
        <c:lblOffset val="100"/>
      </c:catAx>
      <c:valAx>
        <c:axId val="77162368"/>
        <c:scaling>
          <c:orientation val="minMax"/>
          <c:max val="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7160832"/>
        <c:crosses val="autoZero"/>
        <c:crossBetween val="between"/>
        <c:majorUnit val="20"/>
      </c:valAx>
    </c:plotArea>
    <c:plotVisOnly val="1"/>
  </c:chart>
  <c:spPr>
    <a:noFill/>
    <a:ln w="0"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 algn="ctr">
              <a:defRPr/>
            </a:pPr>
            <a:r>
              <a:rPr lang="es-MX" sz="1800" b="1" i="0" baseline="0"/>
              <a:t>CLASIFICACIÓN  POR TIPO DE ACCIDENTE </a:t>
            </a:r>
          </a:p>
          <a:p>
            <a:pPr algn="ctr">
              <a:defRPr/>
            </a:pPr>
            <a:r>
              <a:rPr lang="es-MX" sz="1800" b="1" i="0" baseline="0"/>
              <a:t>CON LESIONADOS Y MUERTOS</a:t>
            </a:r>
          </a:p>
        </c:rich>
      </c:tx>
      <c:layout/>
    </c:title>
    <c:view3D>
      <c:rotX val="10"/>
      <c:rotY val="30"/>
      <c:depthPercent val="100"/>
      <c:perspective val="0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dLbl>
              <c:idx val="0"/>
              <c:layout>
                <c:manualLayout>
                  <c:x val="1.8761627592048163E-2"/>
                  <c:y val="-2.6284348864994225E-2"/>
                </c:manualLayout>
              </c:layout>
              <c:showVal val="1"/>
            </c:dLbl>
            <c:dLbl>
              <c:idx val="1"/>
              <c:layout>
                <c:manualLayout>
                  <c:x val="1.1257035647279603E-2"/>
                  <c:y val="-5.9737156511350073E-2"/>
                </c:manualLayout>
              </c:layout>
              <c:showVal val="1"/>
            </c:dLbl>
            <c:dLbl>
              <c:idx val="2"/>
              <c:layout>
                <c:manualLayout>
                  <c:x val="1.8761726078799251E-2"/>
                  <c:y val="-4.3010752688172046E-2"/>
                </c:manualLayout>
              </c:layout>
              <c:showVal val="1"/>
            </c:dLbl>
            <c:dLbl>
              <c:idx val="3"/>
              <c:layout>
                <c:manualLayout>
                  <c:x val="1.50093808630394E-2"/>
                  <c:y val="-2.86738351254481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MENSUAL!$C$128:$C$136</c:f>
              <c:numCache>
                <c:formatCode>General</c:formatCode>
                <c:ptCount val="9"/>
                <c:pt idx="0">
                  <c:v>10</c:v>
                </c:pt>
                <c:pt idx="1">
                  <c:v>5</c:v>
                </c:pt>
                <c:pt idx="2">
                  <c:v>26</c:v>
                </c:pt>
                <c:pt idx="3">
                  <c:v>1</c:v>
                </c:pt>
                <c:pt idx="4">
                  <c:v>32</c:v>
                </c:pt>
                <c:pt idx="5">
                  <c:v>9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6714033063874884E-2"/>
                  <c:y val="-7.9899565616889136E-3"/>
                </c:manualLayout>
              </c:layout>
              <c:showVal val="1"/>
            </c:dLbl>
            <c:dLbl>
              <c:idx val="2"/>
              <c:layout>
                <c:manualLayout>
                  <c:x val="1.9752948166397589E-2"/>
                  <c:y val="-9.9874457021111047E-3"/>
                </c:manualLayout>
              </c:layout>
              <c:showVal val="1"/>
            </c:dLbl>
            <c:dLbl>
              <c:idx val="3"/>
              <c:layout>
                <c:manualLayout>
                  <c:x val="9.1167453075681228E-3"/>
                  <c:y val="-5.9924674212666887E-3"/>
                </c:manualLayout>
              </c:layout>
              <c:showVal val="1"/>
            </c:dLbl>
            <c:dLbl>
              <c:idx val="4"/>
              <c:layout>
                <c:manualLayout>
                  <c:x val="1.6714033063874884E-2"/>
                  <c:y val="-3.9949782808444585E-3"/>
                </c:manualLayout>
              </c:layout>
              <c:showVal val="1"/>
            </c:dLbl>
            <c:dLbl>
              <c:idx val="5"/>
              <c:layout>
                <c:manualLayout>
                  <c:x val="1.5194575512613542E-2"/>
                  <c:y val="-7.9899565616889136E-3"/>
                </c:manualLayout>
              </c:layout>
              <c:showVal val="1"/>
            </c:dLbl>
            <c:dLbl>
              <c:idx val="6"/>
              <c:layout>
                <c:manualLayout>
                  <c:x val="1.8233490615136246E-2"/>
                  <c:y val="-2.3969869685066748E-2"/>
                </c:manualLayout>
              </c:layout>
              <c:showVal val="1"/>
            </c:dLbl>
            <c:dLbl>
              <c:idx val="7"/>
              <c:layout>
                <c:manualLayout>
                  <c:x val="1.2155660410090818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5194575512613542E-2"/>
                  <c:y val="1.997331857812747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MENSUAL!$D$128:$D$136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20</c:v>
                </c:pt>
                <c:pt idx="3">
                  <c:v>0</c:v>
                </c:pt>
                <c:pt idx="4">
                  <c:v>15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6714033063874884E-2"/>
                  <c:y val="-1.9974891404222293E-3"/>
                </c:manualLayout>
              </c:layout>
              <c:showVal val="1"/>
            </c:dLbl>
            <c:dLbl>
              <c:idx val="1"/>
              <c:layout>
                <c:manualLayout>
                  <c:x val="1.9752948166397589E-2"/>
                  <c:y val="7.3240422402539051E-17"/>
                </c:manualLayout>
              </c:layout>
              <c:showVal val="1"/>
            </c:dLbl>
            <c:dLbl>
              <c:idx val="2"/>
              <c:layout>
                <c:manualLayout>
                  <c:x val="1.5194575512613542E-2"/>
                  <c:y val="-9.98744570211107E-3"/>
                </c:manualLayout>
              </c:layout>
              <c:showVal val="1"/>
            </c:dLbl>
            <c:dLbl>
              <c:idx val="3"/>
              <c:layout>
                <c:manualLayout>
                  <c:x val="9.1167453075680707E-3"/>
                  <c:y val="1.9974891404222293E-3"/>
                </c:manualLayout>
              </c:layout>
              <c:showVal val="1"/>
            </c:dLbl>
            <c:dLbl>
              <c:idx val="4"/>
              <c:layout>
                <c:manualLayout>
                  <c:x val="1.2155660410090818E-2"/>
                  <c:y val="1.9974891404223026E-3"/>
                </c:manualLayout>
              </c:layout>
              <c:showVal val="1"/>
            </c:dLbl>
            <c:dLbl>
              <c:idx val="5"/>
              <c:layout>
                <c:manualLayout>
                  <c:x val="1.5194575512613542E-2"/>
                  <c:y val="3.9949782808443848E-3"/>
                </c:manualLayout>
              </c:layout>
              <c:showVal val="1"/>
            </c:dLbl>
            <c:dLbl>
              <c:idx val="6"/>
              <c:layout>
                <c:manualLayout>
                  <c:x val="1.8233490615136246E-2"/>
                  <c:y val="-3.9951355634539392E-3"/>
                </c:manualLayout>
              </c:layout>
              <c:showVal val="1"/>
            </c:dLbl>
            <c:dLbl>
              <c:idx val="7"/>
              <c:layout>
                <c:manualLayout>
                  <c:x val="2.2791863268920309E-2"/>
                  <c:y val="-1.9974891404222293E-3"/>
                </c:manualLayout>
              </c:layout>
              <c:showVal val="1"/>
            </c:dLbl>
            <c:dLbl>
              <c:idx val="8"/>
              <c:layout>
                <c:manualLayout>
                  <c:x val="1.6714033063874884E-2"/>
                  <c:y val="-7.3240422402539051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MENSUAL!$E$128:$E$136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hape val="box"/>
        <c:axId val="78219520"/>
        <c:axId val="78008320"/>
        <c:axId val="0"/>
      </c:bar3DChart>
      <c:catAx>
        <c:axId val="7821952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78008320"/>
        <c:crosses val="autoZero"/>
        <c:auto val="1"/>
        <c:lblAlgn val="ctr"/>
        <c:lblOffset val="100"/>
      </c:catAx>
      <c:valAx>
        <c:axId val="78008320"/>
        <c:scaling>
          <c:orientation val="minMax"/>
        </c:scaling>
        <c:axPos val="l"/>
        <c:majorGridlines/>
        <c:numFmt formatCode="General" sourceLinked="1"/>
        <c:tickLblPos val="nextTo"/>
        <c:crossAx val="78219520"/>
        <c:crosses val="autoZero"/>
        <c:crossBetween val="between"/>
      </c:valAx>
    </c:plotArea>
    <c:legend>
      <c:legendPos val="b"/>
      <c:layout/>
    </c:legend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 algn="ctr">
              <a:defRPr sz="1200"/>
            </a:pPr>
            <a:r>
              <a:rPr lang="es-MX" sz="1200" b="1" i="0" baseline="0"/>
              <a:t>CLASIFICACIÓN  POR CONDICION DEL CONDUCTOR Y CUANTIFICACIÓN</a:t>
            </a:r>
            <a:endParaRPr lang="en-US" sz="1200" b="1" i="0" baseline="0"/>
          </a:p>
          <a:p>
            <a:pPr algn="ctr">
              <a:defRPr sz="1200"/>
            </a:pPr>
            <a:r>
              <a:rPr lang="es-MX" sz="1200" b="1" i="0" baseline="0"/>
              <a:t>CON LESIONADOS Y FALLECIMIENTOS</a:t>
            </a:r>
            <a:endParaRPr lang="es-MX" sz="120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7.1098889753335573E-2"/>
          <c:y val="0.10725102642798458"/>
          <c:w val="0.92890111024666444"/>
          <c:h val="0.60876592799526397"/>
        </c:manualLayout>
      </c:layout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31</c:v>
                </c:pt>
                <c:pt idx="1">
                  <c:v>13</c:v>
                </c:pt>
                <c:pt idx="2">
                  <c:v>1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698325937363924E-2"/>
                  <c:y val="-1.1251681328995441E-2"/>
                </c:manualLayout>
              </c:layout>
              <c:showVal val="1"/>
            </c:dLbl>
            <c:dLbl>
              <c:idx val="1"/>
              <c:layout>
                <c:manualLayout>
                  <c:x val="1.2698325937363924E-2"/>
                  <c:y val="-3.3755043986986241E-2"/>
                </c:manualLayout>
              </c:layout>
              <c:showVal val="1"/>
            </c:dLbl>
            <c:dLbl>
              <c:idx val="3"/>
              <c:layout>
                <c:manualLayout>
                  <c:x val="1.9047488906045885E-2"/>
                  <c:y val="-2.475369892378997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41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spPr>
            <a:solidFill>
              <a:srgbClr val="E74A19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78323712"/>
        <c:axId val="78325248"/>
        <c:axId val="0"/>
      </c:bar3DChart>
      <c:catAx>
        <c:axId val="78323712"/>
        <c:scaling>
          <c:orientation val="minMax"/>
        </c:scaling>
        <c:axPos val="b"/>
        <c:tickLblPos val="nextTo"/>
        <c:crossAx val="78325248"/>
        <c:crosses val="autoZero"/>
        <c:auto val="1"/>
        <c:lblAlgn val="ctr"/>
        <c:lblOffset val="100"/>
      </c:catAx>
      <c:valAx>
        <c:axId val="78325248"/>
        <c:scaling>
          <c:orientation val="minMax"/>
        </c:scaling>
        <c:axPos val="l"/>
        <c:majorGridlines/>
        <c:numFmt formatCode="General" sourceLinked="1"/>
        <c:tickLblPos val="nextTo"/>
        <c:crossAx val="78323712"/>
        <c:crosses val="autoZero"/>
        <c:crossBetween val="between"/>
      </c:valAx>
    </c:plotArea>
    <c:legend>
      <c:legendPos val="b"/>
      <c:layout/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29/07/2014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21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junio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=""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JUNIO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junio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10 Gráfico"/>
          <p:cNvGraphicFramePr/>
          <p:nvPr/>
        </p:nvGraphicFramePr>
        <p:xfrm>
          <a:off x="357166" y="5286380"/>
          <a:ext cx="621510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6 Gráfico"/>
          <p:cNvGraphicFramePr/>
          <p:nvPr/>
        </p:nvGraphicFramePr>
        <p:xfrm>
          <a:off x="0" y="5357818"/>
          <a:ext cx="6418145" cy="281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5 Gráfico"/>
          <p:cNvGraphicFramePr/>
          <p:nvPr/>
        </p:nvGraphicFramePr>
        <p:xfrm>
          <a:off x="-571528" y="2428860"/>
          <a:ext cx="79296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5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5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junio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junio con mayor incidencia de accidentes registrados fueron lunes, viernes, sábado y domingo llegando a presentar 29 accidentes  en este último.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17 Gráfico"/>
          <p:cNvGraphicFramePr/>
          <p:nvPr/>
        </p:nvGraphicFramePr>
        <p:xfrm>
          <a:off x="-500090" y="2000232"/>
          <a:ext cx="785818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9" name="8 Gráfico"/>
          <p:cNvGraphicFramePr/>
          <p:nvPr/>
        </p:nvGraphicFramePr>
        <p:xfrm>
          <a:off x="428605" y="1571604"/>
          <a:ext cx="6000791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136</Words>
  <Application>Microsoft Office PowerPoint</Application>
  <PresentationFormat>Presentación en pantalla (4:3)</PresentationFormat>
  <Paragraphs>91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.</cp:lastModifiedBy>
  <cp:revision>169</cp:revision>
  <cp:lastPrinted>2013-04-09T01:32:33Z</cp:lastPrinted>
  <dcterms:created xsi:type="dcterms:W3CDTF">2013-05-04T00:53:54Z</dcterms:created>
  <dcterms:modified xsi:type="dcterms:W3CDTF">2014-07-29T17:55:14Z</dcterms:modified>
</cp:coreProperties>
</file>